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5"/>
  </p:notesMasterIdLst>
  <p:sldIdLst>
    <p:sldId id="551" r:id="rId3"/>
    <p:sldId id="514" r:id="rId4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9AFF9-777B-42BB-A678-9B7295316F81}" type="datetimeFigureOut">
              <a:rPr lang="fr-BE" smtClean="0"/>
              <a:t>07-09-26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73257-018F-4990-825A-30C75A88789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4239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B09CC3-8951-4426-9BCB-768D16CB179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taOT-Book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taOT-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128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3663789"/>
            <a:ext cx="12435840" cy="2528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6683274"/>
            <a:ext cx="10241280" cy="301402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975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024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7578746"/>
            <a:ext cx="12435840" cy="2342422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4998807"/>
            <a:ext cx="12435840" cy="257993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152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46304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2194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9260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6576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43891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852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6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0" y="2751937"/>
            <a:ext cx="6461760" cy="7783503"/>
          </a:xfrm>
        </p:spPr>
        <p:txBody>
          <a:bodyPr/>
          <a:lstStyle>
            <a:lvl1pPr>
              <a:defRPr sz="4480"/>
            </a:lvl1pPr>
            <a:lvl2pPr>
              <a:defRPr sz="3840"/>
            </a:lvl2pPr>
            <a:lvl3pPr>
              <a:defRPr sz="320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2751937"/>
            <a:ext cx="6461760" cy="7783503"/>
          </a:xfrm>
        </p:spPr>
        <p:txBody>
          <a:bodyPr/>
          <a:lstStyle>
            <a:lvl1pPr>
              <a:defRPr sz="4480"/>
            </a:lvl1pPr>
            <a:lvl2pPr>
              <a:defRPr sz="3840"/>
            </a:lvl2pPr>
            <a:lvl3pPr>
              <a:defRPr sz="320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618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640003"/>
            <a:ext cx="6464301" cy="1100228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3740231"/>
            <a:ext cx="6464301" cy="6795209"/>
          </a:xfrm>
        </p:spPr>
        <p:txBody>
          <a:bodyPr/>
          <a:lstStyle>
            <a:lvl1pPr>
              <a:defRPr sz="3840"/>
            </a:lvl1pPr>
            <a:lvl2pPr>
              <a:defRPr sz="3200"/>
            </a:lvl2pPr>
            <a:lvl3pPr>
              <a:defRPr sz="2880"/>
            </a:lvl3pPr>
            <a:lvl4pPr>
              <a:defRPr sz="2560"/>
            </a:lvl4pPr>
            <a:lvl5pPr>
              <a:defRPr sz="2560"/>
            </a:lvl5pPr>
            <a:lvl6pPr>
              <a:defRPr sz="2560"/>
            </a:lvl6pPr>
            <a:lvl7pPr>
              <a:defRPr sz="2560"/>
            </a:lvl7pPr>
            <a:lvl8pPr>
              <a:defRPr sz="2560"/>
            </a:lvl8pPr>
            <a:lvl9pPr>
              <a:defRPr sz="25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2640003"/>
            <a:ext cx="6466840" cy="1100228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520" indent="0">
              <a:buNone/>
              <a:defRPr sz="3200" b="1"/>
            </a:lvl2pPr>
            <a:lvl3pPr marL="1463040" indent="0">
              <a:buNone/>
              <a:defRPr sz="2880" b="1"/>
            </a:lvl3pPr>
            <a:lvl4pPr marL="2194560" indent="0">
              <a:buNone/>
              <a:defRPr sz="2560" b="1"/>
            </a:lvl4pPr>
            <a:lvl5pPr marL="2926080" indent="0">
              <a:buNone/>
              <a:defRPr sz="2560" b="1"/>
            </a:lvl5pPr>
            <a:lvl6pPr marL="3657600" indent="0">
              <a:buNone/>
              <a:defRPr sz="2560" b="1"/>
            </a:lvl6pPr>
            <a:lvl7pPr marL="4389120" indent="0">
              <a:buNone/>
              <a:defRPr sz="2560" b="1"/>
            </a:lvl7pPr>
            <a:lvl8pPr marL="5120640" indent="0">
              <a:buNone/>
              <a:defRPr sz="2560" b="1"/>
            </a:lvl8pPr>
            <a:lvl9pPr marL="5852160" indent="0">
              <a:buNone/>
              <a:defRPr sz="25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3740231"/>
            <a:ext cx="6466840" cy="6795209"/>
          </a:xfrm>
        </p:spPr>
        <p:txBody>
          <a:bodyPr/>
          <a:lstStyle>
            <a:lvl1pPr>
              <a:defRPr sz="3840"/>
            </a:lvl1pPr>
            <a:lvl2pPr>
              <a:defRPr sz="3200"/>
            </a:lvl2pPr>
            <a:lvl3pPr>
              <a:defRPr sz="2880"/>
            </a:lvl3pPr>
            <a:lvl4pPr>
              <a:defRPr sz="2560"/>
            </a:lvl4pPr>
            <a:lvl5pPr>
              <a:defRPr sz="2560"/>
            </a:lvl5pPr>
            <a:lvl6pPr>
              <a:defRPr sz="2560"/>
            </a:lvl6pPr>
            <a:lvl7pPr>
              <a:defRPr sz="2560"/>
            </a:lvl7pPr>
            <a:lvl8pPr>
              <a:defRPr sz="2560"/>
            </a:lvl8pPr>
            <a:lvl9pPr>
              <a:defRPr sz="25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794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117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379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469576"/>
            <a:ext cx="4813301" cy="199843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469577"/>
            <a:ext cx="8178800" cy="10065863"/>
          </a:xfrm>
        </p:spPr>
        <p:txBody>
          <a:bodyPr/>
          <a:lstStyle>
            <a:lvl1pPr>
              <a:defRPr sz="5120"/>
            </a:lvl1pPr>
            <a:lvl2pPr>
              <a:defRPr sz="4480"/>
            </a:lvl2pPr>
            <a:lvl3pPr>
              <a:defRPr sz="384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2468007"/>
            <a:ext cx="4813301" cy="8067433"/>
          </a:xfrm>
        </p:spPr>
        <p:txBody>
          <a:bodyPr/>
          <a:lstStyle>
            <a:lvl1pPr marL="0" indent="0">
              <a:buNone/>
              <a:defRPr sz="2240"/>
            </a:lvl1pPr>
            <a:lvl2pPr marL="731520" indent="0">
              <a:buNone/>
              <a:defRPr sz="1920"/>
            </a:lvl2pPr>
            <a:lvl3pPr marL="1463040" indent="0">
              <a:buNone/>
              <a:defRPr sz="1600"/>
            </a:lvl3pPr>
            <a:lvl4pPr marL="2194560" indent="0">
              <a:buNone/>
              <a:defRPr sz="1440"/>
            </a:lvl4pPr>
            <a:lvl5pPr marL="2926080" indent="0">
              <a:buNone/>
              <a:defRPr sz="1440"/>
            </a:lvl5pPr>
            <a:lvl6pPr marL="3657600" indent="0">
              <a:buNone/>
              <a:defRPr sz="1440"/>
            </a:lvl6pPr>
            <a:lvl7pPr marL="4389120" indent="0">
              <a:buNone/>
              <a:defRPr sz="1440"/>
            </a:lvl7pPr>
            <a:lvl8pPr marL="5120640" indent="0">
              <a:buNone/>
              <a:defRPr sz="1440"/>
            </a:lvl8pPr>
            <a:lvl9pPr marL="585216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492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8255809"/>
            <a:ext cx="8778240" cy="974645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1053817"/>
            <a:ext cx="8778240" cy="7076408"/>
          </a:xfrm>
        </p:spPr>
        <p:txBody>
          <a:bodyPr/>
          <a:lstStyle>
            <a:lvl1pPr marL="0" indent="0">
              <a:buNone/>
              <a:defRPr sz="5120"/>
            </a:lvl1pPr>
            <a:lvl2pPr marL="731520" indent="0">
              <a:buNone/>
              <a:defRPr sz="4480"/>
            </a:lvl2pPr>
            <a:lvl3pPr marL="1463040" indent="0">
              <a:buNone/>
              <a:defRPr sz="3840"/>
            </a:lvl3pPr>
            <a:lvl4pPr marL="2194560" indent="0">
              <a:buNone/>
              <a:defRPr sz="3200"/>
            </a:lvl4pPr>
            <a:lvl5pPr marL="2926080" indent="0">
              <a:buNone/>
              <a:defRPr sz="3200"/>
            </a:lvl5pPr>
            <a:lvl6pPr marL="3657600" indent="0">
              <a:buNone/>
              <a:defRPr sz="3200"/>
            </a:lvl6pPr>
            <a:lvl7pPr marL="4389120" indent="0">
              <a:buNone/>
              <a:defRPr sz="3200"/>
            </a:lvl7pPr>
            <a:lvl8pPr marL="5120640" indent="0">
              <a:buNone/>
              <a:defRPr sz="3200"/>
            </a:lvl8pPr>
            <a:lvl9pPr marL="5852160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9230454"/>
            <a:ext cx="8778240" cy="1384158"/>
          </a:xfrm>
        </p:spPr>
        <p:txBody>
          <a:bodyPr/>
          <a:lstStyle>
            <a:lvl1pPr marL="0" indent="0">
              <a:buNone/>
              <a:defRPr sz="2240"/>
            </a:lvl1pPr>
            <a:lvl2pPr marL="731520" indent="0">
              <a:buNone/>
              <a:defRPr sz="1920"/>
            </a:lvl2pPr>
            <a:lvl3pPr marL="1463040" indent="0">
              <a:buNone/>
              <a:defRPr sz="1600"/>
            </a:lvl3pPr>
            <a:lvl4pPr marL="2194560" indent="0">
              <a:buNone/>
              <a:defRPr sz="1440"/>
            </a:lvl4pPr>
            <a:lvl5pPr marL="2926080" indent="0">
              <a:buNone/>
              <a:defRPr sz="1440"/>
            </a:lvl5pPr>
            <a:lvl6pPr marL="3657600" indent="0">
              <a:buNone/>
              <a:defRPr sz="1440"/>
            </a:lvl6pPr>
            <a:lvl7pPr marL="4389120" indent="0">
              <a:buNone/>
              <a:defRPr sz="1440"/>
            </a:lvl7pPr>
            <a:lvl8pPr marL="5120640" indent="0">
              <a:buNone/>
              <a:defRPr sz="1440"/>
            </a:lvl8pPr>
            <a:lvl9pPr marL="5852160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47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47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472308"/>
            <a:ext cx="3291840" cy="100631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472308"/>
            <a:ext cx="9631680" cy="100631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1934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71393" y="1255068"/>
            <a:ext cx="11277600" cy="1714500"/>
          </a:xfrm>
        </p:spPr>
        <p:txBody>
          <a:bodyPr lIns="0">
            <a:noAutofit/>
          </a:bodyPr>
          <a:lstStyle>
            <a:lvl1pPr algn="l">
              <a:defRPr sz="3600"/>
            </a:lvl1pPr>
          </a:lstStyle>
          <a:p>
            <a:endParaRPr lang="fr-FR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1799185" y="3127279"/>
            <a:ext cx="15430400" cy="678815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52823452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472307"/>
            <a:ext cx="13167360" cy="1965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2751937"/>
            <a:ext cx="13167360" cy="778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10931303"/>
            <a:ext cx="3413760" cy="627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10931303"/>
            <a:ext cx="4632960" cy="627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10931303"/>
            <a:ext cx="3413760" cy="6279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5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1463040" rtl="0" eaLnBrk="1" latinLnBrk="0" hangingPunct="1">
        <a:spcBef>
          <a:spcPct val="0"/>
        </a:spcBef>
        <a:buNone/>
        <a:defRPr sz="70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1463040" rtl="0" eaLnBrk="1" latinLnBrk="0" hangingPunct="1">
        <a:spcBef>
          <a:spcPct val="20000"/>
        </a:spcBef>
        <a:buFont typeface="Arial" pitchFamily="34" charset="0"/>
        <a:buChar char="•"/>
        <a:defRPr sz="5120" kern="1200">
          <a:solidFill>
            <a:schemeClr val="tx1"/>
          </a:solidFill>
          <a:latin typeface="+mn-lt"/>
          <a:ea typeface="+mn-ea"/>
          <a:cs typeface="+mn-cs"/>
        </a:defRPr>
      </a:lvl1pPr>
      <a:lvl2pPr marL="1188720" indent="-457200" algn="l" defTabSz="1463040" rtl="0" eaLnBrk="1" latinLnBrk="0" hangingPunct="1">
        <a:spcBef>
          <a:spcPct val="20000"/>
        </a:spcBef>
        <a:buFont typeface="Arial" pitchFamily="34" charset="0"/>
        <a:buChar char="–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20" indent="-365760" algn="l" defTabSz="146304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91840" indent="-365760" algn="l" defTabSz="1463040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2336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5488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8640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17920" indent="-365760" algn="l" defTabSz="14630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30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5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608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760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912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2064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2160" algn="l" defTabSz="1463040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hyperlink" Target="https://www.partenamut.be/en/health-insurance-belgium/student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  <p:sp>
        <p:nvSpPr>
          <p:cNvPr id="3" name="Freeform 3"/>
          <p:cNvSpPr/>
          <p:nvPr/>
        </p:nvSpPr>
        <p:spPr>
          <a:xfrm>
            <a:off x="11417599" y="3361033"/>
            <a:ext cx="457759" cy="338742"/>
          </a:xfrm>
          <a:custGeom>
            <a:avLst/>
            <a:gdLst/>
            <a:ahLst/>
            <a:cxnLst/>
            <a:rect l="l" t="t" r="r" b="b"/>
            <a:pathLst>
              <a:path w="457759" h="338742">
                <a:moveTo>
                  <a:pt x="0" y="0"/>
                </a:moveTo>
                <a:lnTo>
                  <a:pt x="457759" y="0"/>
                </a:lnTo>
                <a:lnTo>
                  <a:pt x="457759" y="338741"/>
                </a:lnTo>
                <a:lnTo>
                  <a:pt x="0" y="3387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B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9858A71-FB52-1A9F-9CAE-D4C3C522C666}"/>
              </a:ext>
            </a:extLst>
          </p:cNvPr>
          <p:cNvSpPr/>
          <p:nvPr/>
        </p:nvSpPr>
        <p:spPr>
          <a:xfrm>
            <a:off x="9083721" y="0"/>
            <a:ext cx="9204279" cy="10287000"/>
          </a:xfrm>
          <a:prstGeom prst="rect">
            <a:avLst/>
          </a:prstGeom>
          <a:solidFill>
            <a:srgbClr val="08529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fr-FR" sz="2700" dirty="0">
              <a:solidFill>
                <a:srgbClr val="4F81BD">
                  <a:lumMod val="50000"/>
                </a:srgbClr>
              </a:solidFill>
              <a:latin typeface="MetaOT-Book" panose="020B0504030101020102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E8AD259-25FC-BDA7-DEE6-6BDE0774B899}"/>
              </a:ext>
            </a:extLst>
          </p:cNvPr>
          <p:cNvSpPr txBox="1"/>
          <p:nvPr/>
        </p:nvSpPr>
        <p:spPr>
          <a:xfrm>
            <a:off x="8405358" y="542398"/>
            <a:ext cx="9204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71600">
              <a:defRPr/>
            </a:pPr>
            <a:r>
              <a:rPr lang="en-US" sz="3600" dirty="0">
                <a:solidFill>
                  <a:prstClr val="white"/>
                </a:solidFill>
                <a:latin typeface="MetaOT-Light" panose="020B0504030101020102"/>
              </a:rPr>
              <a:t>Integration at ULB</a:t>
            </a:r>
            <a:endParaRPr lang="fr-FR" sz="3600" spc="450" dirty="0">
              <a:solidFill>
                <a:prstClr val="white"/>
              </a:solidFill>
              <a:latin typeface="MetaOT-Light" panose="020B0504030101020102"/>
            </a:endParaRPr>
          </a:p>
        </p:txBody>
      </p:sp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F5CBAA5A-A8B4-8FCB-3E52-CF56121666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70" y="634298"/>
            <a:ext cx="2863245" cy="89078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F39C4E9-D6D6-6F49-9262-47949FFDEC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7471" y="8765518"/>
            <a:ext cx="963500" cy="96350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0733120A-EA98-D002-A510-26038F3AF874}"/>
              </a:ext>
            </a:extLst>
          </p:cNvPr>
          <p:cNvCxnSpPr>
            <a:cxnSpLocks/>
          </p:cNvCxnSpPr>
          <p:nvPr/>
        </p:nvCxnSpPr>
        <p:spPr>
          <a:xfrm>
            <a:off x="1940944" y="9529133"/>
            <a:ext cx="608162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Une image contenant habits, personne, instrument de musique, plein air&#10;&#10;Le contenu généré par l’IA peut être incorrect.">
            <a:extLst>
              <a:ext uri="{FF2B5EF4-FFF2-40B4-BE49-F238E27FC236}">
                <a16:creationId xmlns:a16="http://schemas.microsoft.com/office/drawing/2014/main" id="{71D9466C-D03D-97A2-E129-A775A5A18EA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4585"/>
          <a:stretch>
            <a:fillRect/>
          </a:stretch>
        </p:blipFill>
        <p:spPr>
          <a:xfrm>
            <a:off x="10603842" y="1635539"/>
            <a:ext cx="7152345" cy="55824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D8ACC0-00D8-3A1A-E241-35E1A28D49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8934" y="5906285"/>
            <a:ext cx="3903161" cy="3990074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BF8413F-DEA8-3A87-727A-17F555607E44}"/>
              </a:ext>
            </a:extLst>
          </p:cNvPr>
          <p:cNvSpPr txBox="1">
            <a:spLocks/>
          </p:cNvSpPr>
          <p:nvPr/>
        </p:nvSpPr>
        <p:spPr>
          <a:xfrm>
            <a:off x="332918" y="1455412"/>
            <a:ext cx="8750803" cy="7544606"/>
          </a:xfrm>
          <a:prstGeom prst="rect">
            <a:avLst/>
          </a:prstGeom>
        </p:spPr>
        <p:txBody>
          <a:bodyPr vert="horz" lIns="68580" tIns="68580" rIns="68580" bIns="68580" rtlCol="0">
            <a:normAutofit/>
          </a:bodyPr>
          <a:lstStyle>
            <a:lvl1pPr marL="228611" indent="-228611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133" kern="1200">
                <a:solidFill>
                  <a:schemeClr val="tx1"/>
                </a:solidFill>
                <a:latin typeface="MetaOT-Book" panose="020B0504030101020102"/>
                <a:ea typeface="+mn-ea"/>
                <a:cs typeface="+mn-cs"/>
              </a:defRPr>
            </a:lvl1pPr>
            <a:lvl2pPr marL="495325" indent="-190510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67" kern="1200">
                <a:solidFill>
                  <a:schemeClr val="tx1"/>
                </a:solidFill>
                <a:latin typeface="MetaOT-Book" panose="020B0504030101020102"/>
                <a:ea typeface="+mn-ea"/>
                <a:cs typeface="+mn-cs"/>
              </a:defRPr>
            </a:lvl2pPr>
            <a:lvl3pPr marL="762038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MetaOT-Book" panose="020B0504030101020102"/>
                <a:ea typeface="+mn-ea"/>
                <a:cs typeface="+mn-cs"/>
              </a:defRPr>
            </a:lvl3pPr>
            <a:lvl4pPr marL="1066853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33" kern="1200">
                <a:solidFill>
                  <a:schemeClr val="tx1"/>
                </a:solidFill>
                <a:latin typeface="MetaOT-Book" panose="020B0504030101020102"/>
                <a:ea typeface="+mn-ea"/>
                <a:cs typeface="+mn-cs"/>
              </a:defRPr>
            </a:lvl4pPr>
            <a:lvl5pPr marL="137166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333" kern="1200">
                <a:solidFill>
                  <a:schemeClr val="tx1"/>
                </a:solidFill>
                <a:latin typeface="MetaOT-Book" panose="020B0504030101020102"/>
                <a:ea typeface="+mn-ea"/>
                <a:cs typeface="+mn-cs"/>
              </a:defRPr>
            </a:lvl5pPr>
            <a:lvl6pPr marL="167648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81299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86114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90930" indent="-152408" algn="l" defTabSz="60963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solidFill>
                <a:srgbClr val="5989B3"/>
              </a:solidFill>
            </a:endParaRPr>
          </a:p>
          <a:p>
            <a:r>
              <a:rPr lang="en-US" sz="2400" dirty="0">
                <a:solidFill>
                  <a:srgbClr val="5989B3"/>
                </a:solidFill>
              </a:rPr>
              <a:t>ULB </a:t>
            </a:r>
            <a:r>
              <a:rPr lang="en-US" sz="2400" b="1" dirty="0">
                <a:solidFill>
                  <a:srgbClr val="5989B3"/>
                </a:solidFill>
              </a:rPr>
              <a:t>events</a:t>
            </a:r>
            <a:r>
              <a:rPr lang="en-US" sz="2400" dirty="0">
                <a:solidFill>
                  <a:srgbClr val="5989B3"/>
                </a:solidFill>
              </a:rPr>
              <a:t> (</a:t>
            </a:r>
            <a:r>
              <a:rPr lang="fr-BE" sz="2400" i="1" dirty="0" err="1">
                <a:solidFill>
                  <a:srgbClr val="5989B3"/>
                </a:solidFill>
                <a:ea typeface="MS PGothic" panose="020B0600070205080204" pitchFamily="34" charset="-128"/>
              </a:rPr>
              <a:t>Fighting</a:t>
            </a:r>
            <a:r>
              <a:rPr lang="fr-BE" sz="2400" i="1" dirty="0">
                <a:solidFill>
                  <a:srgbClr val="5989B3"/>
                </a:solidFill>
                <a:ea typeface="MS PGothic" panose="020B0600070205080204" pitchFamily="34" charset="-128"/>
              </a:rPr>
              <a:t> November Blues, Cocktail des ambassadeurs</a:t>
            </a:r>
            <a:r>
              <a:rPr lang="fr-BE" sz="2400" dirty="0">
                <a:solidFill>
                  <a:srgbClr val="5989B3"/>
                </a:solidFill>
                <a:ea typeface="MS PGothic" panose="020B0600070205080204" pitchFamily="34" charset="-128"/>
              </a:rPr>
              <a:t>, etc.) </a:t>
            </a:r>
          </a:p>
          <a:p>
            <a:endParaRPr lang="en-US" sz="2400" dirty="0">
              <a:solidFill>
                <a:srgbClr val="5989B3"/>
              </a:solidFill>
              <a:latin typeface="MetaOT-Light" panose="020B0504030101020102"/>
              <a:ea typeface="MS PGothic" panose="020B0600070205080204" pitchFamily="34" charset="-128"/>
            </a:endParaRPr>
          </a:p>
          <a:p>
            <a:pPr defTabSz="1371600" eaLnBrk="0" fontAlgn="base" hangingPunct="0">
              <a:spcAft>
                <a:spcPct val="0"/>
              </a:spcAft>
              <a:defRPr/>
            </a:pPr>
            <a:r>
              <a:rPr lang="fr-BE" sz="2400" b="1" dirty="0">
                <a:solidFill>
                  <a:srgbClr val="5989B3"/>
                </a:solidFill>
                <a:latin typeface="MetaOT-Light" panose="020B0504030101020102"/>
                <a:ea typeface="MS PGothic" panose="020B0600070205080204" pitchFamily="34" charset="-128"/>
              </a:rPr>
              <a:t>Discord ULB - International </a:t>
            </a:r>
          </a:p>
          <a:p>
            <a:pPr marL="0" indent="0" defTabSz="1371600" eaLnBrk="0" fontAlgn="base" hangingPunct="0">
              <a:spcAft>
                <a:spcPct val="0"/>
              </a:spcAft>
              <a:buNone/>
              <a:defRPr/>
            </a:pPr>
            <a:r>
              <a:rPr lang="en-US" sz="2400" dirty="0">
                <a:solidFill>
                  <a:srgbClr val="5989B3"/>
                </a:solidFill>
                <a:latin typeface="MetaOT-Light" panose="020B0504030101020102"/>
                <a:ea typeface="MS PGothic" panose="020B0600070205080204" pitchFamily="34" charset="-128"/>
              </a:rPr>
              <a:t>Application</a:t>
            </a:r>
            <a:r>
              <a:rPr lang="en-US" sz="2400" b="1" dirty="0">
                <a:solidFill>
                  <a:srgbClr val="5989B3"/>
                </a:solidFill>
                <a:latin typeface="MetaOT-Light" panose="020B0504030101020102"/>
                <a:ea typeface="MS PGothic" panose="020B0600070205080204" pitchFamily="34" charset="-128"/>
              </a:rPr>
              <a:t> </a:t>
            </a:r>
            <a:r>
              <a:rPr lang="en-US" sz="2400" dirty="0">
                <a:solidFill>
                  <a:srgbClr val="5989B3"/>
                </a:solidFill>
                <a:latin typeface="MetaOT-Light" panose="020B0504030101020102"/>
                <a:ea typeface="MS PGothic" panose="020B0600070205080204" pitchFamily="34" charset="-128"/>
              </a:rPr>
              <a:t>on which students can </a:t>
            </a:r>
            <a:r>
              <a:rPr lang="en-US" sz="2400" dirty="0">
                <a:solidFill>
                  <a:srgbClr val="5989B3"/>
                </a:solidFill>
                <a:ea typeface="MS PGothic" panose="020B0600070205080204" pitchFamily="34" charset="-128"/>
              </a:rPr>
              <a:t>chat with</a:t>
            </a:r>
          </a:p>
          <a:p>
            <a:pPr marL="0" indent="0" defTabSz="1371600" eaLnBrk="0" fontAlgn="base" hangingPunct="0">
              <a:spcAft>
                <a:spcPct val="0"/>
              </a:spcAft>
              <a:buNone/>
              <a:defRPr/>
            </a:pPr>
            <a:r>
              <a:rPr lang="en-US" sz="2400" dirty="0">
                <a:solidFill>
                  <a:srgbClr val="5989B3"/>
                </a:solidFill>
                <a:ea typeface="MS PGothic" panose="020B0600070205080204" pitchFamily="34" charset="-128"/>
              </a:rPr>
              <a:t>other international students in order to </a:t>
            </a:r>
          </a:p>
          <a:p>
            <a:pPr marL="0" indent="0" defTabSz="1371600" eaLnBrk="0" fontAlgn="base" hangingPunct="0">
              <a:spcAft>
                <a:spcPct val="0"/>
              </a:spcAft>
              <a:buNone/>
              <a:defRPr/>
            </a:pPr>
            <a:r>
              <a:rPr lang="en-US" sz="2400" dirty="0">
                <a:solidFill>
                  <a:srgbClr val="5989B3"/>
                </a:solidFill>
                <a:ea typeface="MS PGothic" panose="020B0600070205080204" pitchFamily="34" charset="-128"/>
              </a:rPr>
              <a:t>create strong links before the start of the </a:t>
            </a:r>
          </a:p>
          <a:p>
            <a:pPr marL="0" indent="0" defTabSz="1371600" eaLnBrk="0" fontAlgn="base" hangingPunct="0">
              <a:spcAft>
                <a:spcPct val="0"/>
              </a:spcAft>
              <a:buNone/>
              <a:defRPr/>
            </a:pPr>
            <a:r>
              <a:rPr lang="en-US" sz="2400" dirty="0">
                <a:solidFill>
                  <a:srgbClr val="5989B3"/>
                </a:solidFill>
                <a:ea typeface="MS PGothic" panose="020B0600070205080204" pitchFamily="34" charset="-128"/>
              </a:rPr>
              <a:t>academic year and to exchange throughout</a:t>
            </a:r>
          </a:p>
          <a:p>
            <a:pPr marL="0" indent="0" defTabSz="1371600" eaLnBrk="0" fontAlgn="base" hangingPunct="0">
              <a:spcAft>
                <a:spcPct val="0"/>
              </a:spcAft>
              <a:buNone/>
              <a:defRPr/>
            </a:pPr>
            <a:r>
              <a:rPr lang="en-US" sz="2400" dirty="0">
                <a:solidFill>
                  <a:srgbClr val="5989B3"/>
                </a:solidFill>
                <a:ea typeface="MS PGothic" panose="020B0600070205080204" pitchFamily="34" charset="-128"/>
              </a:rPr>
              <a:t>the year.</a:t>
            </a:r>
            <a:endParaRPr lang="en-US" sz="2400" dirty="0">
              <a:solidFill>
                <a:srgbClr val="5989B3"/>
              </a:solidFill>
              <a:latin typeface="MetaOT-Light" panose="020B0504030101020102"/>
            </a:endParaRPr>
          </a:p>
          <a:p>
            <a:pPr marL="0" indent="0">
              <a:buNone/>
            </a:pPr>
            <a:endParaRPr lang="fr-BE" sz="2400" dirty="0">
              <a:solidFill>
                <a:srgbClr val="5989B3"/>
              </a:solidFill>
              <a:latin typeface="MetaOT-Light" panose="020B0504030101020102"/>
            </a:endParaRPr>
          </a:p>
          <a:p>
            <a:r>
              <a:rPr lang="en-US" sz="2400" b="1" dirty="0">
                <a:solidFill>
                  <a:srgbClr val="5989B3"/>
                </a:solidFill>
                <a:latin typeface="MetaOT-Light" panose="020B0504030101020102"/>
              </a:rPr>
              <a:t>Mutuelle registration </a:t>
            </a:r>
            <a:r>
              <a:rPr lang="en-US" sz="2400" dirty="0">
                <a:solidFill>
                  <a:srgbClr val="5989B3"/>
                </a:solidFill>
                <a:latin typeface="MetaOT-Light" panose="020B0504030101020102"/>
              </a:rPr>
              <a:t>(health insurances)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989B3"/>
                </a:solidFill>
                <a:latin typeface="MetaOT-Light" panose="020B0504030101020102"/>
                <a:hlinkClick r:id="rId7"/>
              </a:rPr>
              <a:t>Partenamut</a:t>
            </a:r>
            <a:r>
              <a:rPr lang="en-US" sz="2400" dirty="0">
                <a:solidFill>
                  <a:srgbClr val="5989B3"/>
                </a:solidFill>
                <a:latin typeface="MetaOT-Light" panose="020B0504030101020102"/>
              </a:rPr>
              <a:t> will be present in our office (avenue </a:t>
            </a:r>
            <a:r>
              <a:rPr lang="en-US" sz="2400" dirty="0" err="1">
                <a:solidFill>
                  <a:srgbClr val="5989B3"/>
                </a:solidFill>
                <a:latin typeface="MetaOT-Light" panose="020B0504030101020102"/>
              </a:rPr>
              <a:t>jeanne</a:t>
            </a:r>
            <a:r>
              <a:rPr lang="en-US" sz="2400" dirty="0">
                <a:solidFill>
                  <a:srgbClr val="5989B3"/>
                </a:solidFill>
                <a:latin typeface="MetaOT-Light" panose="020B0504030101020102"/>
              </a:rPr>
              <a:t> 52)  :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5989B3"/>
                </a:solidFill>
                <a:latin typeface="MetaOT-Light" panose="020B0504030101020102"/>
              </a:rPr>
              <a:t>On Wednesdays from 10 a.m. to 1 p.m. until Wednesday October 7.</a:t>
            </a:r>
          </a:p>
          <a:p>
            <a:endParaRPr lang="fr-BE" sz="2400" dirty="0">
              <a:solidFill>
                <a:srgbClr val="5989B3"/>
              </a:solidFill>
              <a:latin typeface="MetaOT-Light" panose="020B0504030101020102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6200A1-638D-D1D0-553D-4A18F8C23F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4494" y="1501751"/>
            <a:ext cx="2751288" cy="7059605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5521271-2756-D5E5-ACB2-55D17C407F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504" y="2874907"/>
            <a:ext cx="3103675" cy="31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99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89</Words>
  <Application>Microsoft Office PowerPoint</Application>
  <PresentationFormat>Personnalisé</PresentationFormat>
  <Paragraphs>15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MetaOT-Light</vt:lpstr>
      <vt:lpstr>MS PGothic</vt:lpstr>
      <vt:lpstr>Arial</vt:lpstr>
      <vt:lpstr>MetaOT-Book</vt:lpstr>
      <vt:lpstr>Calibri</vt:lpstr>
      <vt:lpstr>Aptos</vt:lpstr>
      <vt:lpstr>Office Theme</vt:lpstr>
      <vt:lpstr>1_Office Theme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IWD présentation</dc:title>
  <cp:lastModifiedBy>BELLAOUADIL Rabia</cp:lastModifiedBy>
  <cp:revision>8</cp:revision>
  <dcterms:created xsi:type="dcterms:W3CDTF">2006-08-16T00:00:00Z</dcterms:created>
  <dcterms:modified xsi:type="dcterms:W3CDTF">2026-09-07T11:15:00Z</dcterms:modified>
  <dc:identifier>DAGN1OBabso</dc:identifier>
  <cp:contentStatus/>
</cp:coreProperties>
</file>